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78" r:id="rId3"/>
    <p:sldId id="263" r:id="rId4"/>
    <p:sldId id="277" r:id="rId5"/>
    <p:sldId id="265" r:id="rId6"/>
    <p:sldId id="258" r:id="rId7"/>
    <p:sldId id="259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0000CC"/>
    <a:srgbClr val="0033CC"/>
    <a:srgbClr val="111111"/>
    <a:srgbClr val="33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85BE0-B156-40E0-BDAF-B9141FECDC91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95642-C306-4015-B6D7-F01ACDA3C1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58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95642-C306-4015-B6D7-F01ACDA3C1E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8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55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1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33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5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98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74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84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1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3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6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4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0D7FA-4CD3-493C-9B2F-7F5B85F03EDC}" type="datetimeFigureOut">
              <a:rPr lang="zh-CN" altLang="en-US" smtClean="0"/>
              <a:t>2022/7/27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2C17-4B57-494C-AD2F-4534E1DC6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53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71" y="1485000"/>
            <a:ext cx="12192000" cy="3816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流程图: 数据 4"/>
          <p:cNvSpPr/>
          <p:nvPr/>
        </p:nvSpPr>
        <p:spPr>
          <a:xfrm>
            <a:off x="6371" y="1478960"/>
            <a:ext cx="5040000" cy="3798000"/>
          </a:xfrm>
          <a:prstGeom prst="flowChartInputOutput">
            <a:avLst/>
          </a:prstGeom>
          <a:blipFill dpi="0" rotWithShape="1">
            <a:blip r:embed="rId2">
              <a:alphaModFix amt="9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440000" y="2061000"/>
            <a:ext cx="7632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5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5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研究生导师管理办法</a:t>
            </a:r>
            <a:r>
              <a:rPr lang="en-US" altLang="zh-CN" sz="5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algn="r">
              <a:lnSpc>
                <a:spcPct val="150000"/>
              </a:lnSpc>
            </a:pPr>
            <a:r>
              <a:rPr lang="zh-CN" altLang="en-US" sz="55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文件解读</a:t>
            </a:r>
            <a:endParaRPr lang="zh-CN" altLang="en-US" sz="5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79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29000"/>
            <a:ext cx="10515600" cy="477137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一、校内导师遴选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（一）遴选原则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增加：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按农学、理工和人文社科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分类遴选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67945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学术学位和专业学位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分别遴选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35038" indent="-255588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明确培养单位年度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推荐限额为每个二级学科（专业学位类别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领域）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（不含认定人员），全校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增量限额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为上年硕导数量的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40000"/>
              </a:lnSpc>
              <a:spcBef>
                <a:spcPts val="18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（二）认定条件</a:t>
            </a:r>
            <a:r>
              <a:rPr lang="en-US" altLang="zh-CN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类人员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可申请认定为硕导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高级职称，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入选学校双支计划或专业建设支持计划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引进人才，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注明博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  硕士研究生导师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92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  硕士研究生导师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000" y="1341000"/>
            <a:ext cx="10515600" cy="5544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（三）申报条件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限制：早于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停招年龄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限制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两年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92238" indent="-1392238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职称要求：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高级职称或中级职称两年及以上，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且具有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博士学位；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或在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国内外学术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机构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两年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及以上博士后或高级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访问学者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等经历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协助指导过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（毕业硕士学位论文封面署名）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经费要求：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农学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理工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科学研究：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三年，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省部级及以上科研项目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厅局级项目、横向项目合计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近五年，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发表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SSCI 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CSCD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CSSCI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AHCI 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同时取得以下成果之一：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获科技或社科奖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：省部级及以上主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省审新品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种或新产品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主研（国家级排名前十，省级排名前五），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或获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发明专利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排名第一 ③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参编教材或学术著作，撰写</a:t>
            </a: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万字以上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参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编国家技术标准或主编行业（地方）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 ⑤ 收录期刊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增发学术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94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000" y="1989000"/>
            <a:ext cx="10296000" cy="4248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（四）遴选程序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355600">
              <a:lnSpc>
                <a:spcPct val="140000"/>
              </a:lnSpc>
              <a:buNone/>
            </a:pP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个人申请</a:t>
            </a:r>
            <a:r>
              <a:rPr lang="en-US" altLang="zh-CN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培养单位党委审查</a:t>
            </a:r>
            <a:r>
              <a:rPr lang="en-US" altLang="zh-CN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学位分委员会评定推荐</a:t>
            </a:r>
            <a:r>
              <a:rPr lang="en-US" altLang="zh-CN" sz="2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校学位委员会评定</a:t>
            </a:r>
            <a:endParaRPr lang="en-US" altLang="zh-CN" sz="20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25525" indent="-669925">
              <a:lnSpc>
                <a:spcPct val="140000"/>
              </a:lnSpc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培养单位党委对申请人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政治素质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师德师风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科研道德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学术诚信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育人成效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等方面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合格审查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361950">
              <a:lnSpc>
                <a:spcPct val="140000"/>
              </a:lnSpc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认定条件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的申请人，仍需经培养单位学位评定分委会推荐，校学位委员会评定。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40000"/>
              </a:lnSpc>
              <a:spcBef>
                <a:spcPts val="18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（五）其他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361950">
              <a:lnSpc>
                <a:spcPct val="140000"/>
              </a:lnSpc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遴选时间：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春季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学期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  硕士研究生导师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6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86800"/>
            <a:ext cx="11089800" cy="5182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二、校外导师遴选</a:t>
            </a:r>
            <a:endParaRPr lang="en-US" altLang="zh-CN" sz="26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（一）遴选原则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仅限硕士专业学位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，申请人从事的研究和申报的专业学位类别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领域密切相关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限额：培养单位聘期内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校外硕导总量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不超过校内导师数量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招生：校外硕导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不具独立招生资格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（二）申报条件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年龄、学历及经验：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岁以下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大学本科及以上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学历，相关学科工作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年以上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科研成果：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承担过项目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政府或企业技术（产品）研发、成果转化等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1393825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发表过学术论文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（第一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作者或通讯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第一发明人）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：能提供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经费或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相当的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依托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科研、开发和产业化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平台条件良好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（三）遴选程序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每年春季开展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：个人申请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培养单位党委审查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学位分委员会评定推荐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学校审核批准，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聘期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32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部分  </a:t>
            </a:r>
            <a:r>
              <a:rPr lang="zh-CN" altLang="en-US" sz="32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</a:t>
            </a:r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08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57000"/>
            <a:ext cx="10515600" cy="5112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三、招生学科和限额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）指标分配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增加：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指标由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调节指标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专项指标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构成，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按农学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、理工和人文社科三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类分配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明确调节指标的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调节因素：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科研经费、生源质量、培养与就业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质量、负面清单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明确培养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单位须制定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指标分配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办法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报学校备案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）导师招生学科和招生计划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学科：每位导师只能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在一个二级学科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93825" indent="-139382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计划分配：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有招生资格的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双支四层次、专业建设三层次及以上或省聘二级岗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，其他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招生限额：全日制和非全日制招生数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，否则报校长办公会审批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停招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退休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（以人事处为准）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前两年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列入学校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次年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招生专业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  硕士研究生</a:t>
            </a:r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28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  导师管理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000" y="1341000"/>
            <a:ext cx="10872000" cy="5544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一、职责与权力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720725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调整：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明确导师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五大职责与权力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学科建设：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参与学位点规划和建设；探索形成新兴交叉学科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420938" indent="-2420938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招生就业：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招生宣传、命题阅卷、参加复试、学术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、就业指导；可招留学生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420938" indent="-2420938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培养管理：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认真履行研究生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培养各环节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、主动分流；积极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参与教学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编撰教材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，推进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教学改革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420938" indent="-2420938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学术规范：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强化学术规范训练、指导学生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恪守学术道德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；严把实验记录、学术成果、学位论文等质量，杜绝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学术不端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420938" indent="-2420938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（五）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思政教育：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全面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落实立德树人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，培养学生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意识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，注重学生日常行为规范和管理，积极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担任班主任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，优化培养条件，按时足额发放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导师助学金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9600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年，硕士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9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  导师管理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000" y="1485000"/>
            <a:ext cx="10872000" cy="864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、招生资格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审查：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月左右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8000" y="3285001"/>
            <a:ext cx="4103999" cy="309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82725" indent="-1482725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农学类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：双支计划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三层次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82725" indent="-182563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或专业建设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二层次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39863" indent="-1439863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理工类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双支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四层次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39863" indent="-160338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三层次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</a:t>
            </a: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79525" indent="-1279525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人文社科类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双支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五层次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，或专业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四层次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44000" y="3285000"/>
            <a:ext cx="6768000" cy="309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科学研究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近三年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主持省部级及以上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，或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近五年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取得以下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之一：① 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 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中科院分区大类期刊、或中国科技期刊卓越行动计划期刊、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CSSCI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收录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类及以上、或国内外顶级学术会议上报告的论文 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第一作者或通讯作者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省审及以上新品种、新产品、新标准或获得发明专利（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主持人或第一发明人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省部级规划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教材或学术著作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，撰写 </a:t>
            </a: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万字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以上（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副主编及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科研经费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农学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理工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481800" y="2133000"/>
            <a:ext cx="11230200" cy="12192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（一）博导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35560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免审条件（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                                </a:t>
            </a:r>
            <a:r>
              <a:rPr lang="en-US" altLang="zh-CN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非免审条件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（调整）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22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  导师管理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12000" y="3177000"/>
            <a:ext cx="5040000" cy="2987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t" anchorCtr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b="1" i="1" u="sng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非马克思主义理论学科导师</a:t>
            </a:r>
            <a:endParaRPr lang="en-US" altLang="zh-CN" b="1" i="1" u="sng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近三年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主持厅局级及以上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项（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横向项目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项）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近五年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获得下列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之一：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SSCI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CSCD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CSSCI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AHCI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发表论文（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第一作者或通讯作者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省部级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及以上科技或社科成果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主研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省审及以上新品种、新产品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主研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，或发明专利排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④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教材或学术著作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，撰写</a:t>
            </a: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万字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以上（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08000" y="1954800"/>
            <a:ext cx="11304000" cy="5382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560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免审条件（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zh-CN" altLang="en-US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入选</a:t>
            </a: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当年</a:t>
            </a:r>
            <a:r>
              <a:rPr lang="zh-CN" altLang="en-US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双支计划或专业建设支持计划</a:t>
            </a: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层次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408000" y="2637000"/>
            <a:ext cx="11304000" cy="5400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非免审条件（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56960" y="3176998"/>
            <a:ext cx="5555040" cy="350195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b="1" i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马克思主义理论学科</a:t>
            </a:r>
            <a:r>
              <a:rPr lang="zh-CN" altLang="en-US" b="1" i="1" u="sng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</a:t>
            </a:r>
            <a:endParaRPr lang="en-US" altLang="zh-CN" b="1" i="1" u="sng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近三年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主持高级别社科科研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五年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满足下列条件之一：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在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收录期刊或中央媒体及省级以上党报党刊发表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理论文章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，或在北大核心期刊发表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思政教改论文</a:t>
            </a: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作者或通讯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出版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学术专著或思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政教辅教材，撰写</a:t>
            </a: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万字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以上（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省级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及以上一流课程和教学科研平台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骨干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成员 ④ 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部省级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教学成果奖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主研、校级主持；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⑤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省部级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教学竞赛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三等奖及以上，或前</a:t>
            </a: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en-US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lang="en-US" altLang="zh-CN" b="1" i="1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8000" y="6165000"/>
            <a:ext cx="5748960" cy="51395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）科研经费：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农学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理工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8000" y="3176999"/>
            <a:ext cx="504000" cy="29879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</a:p>
          <a:p>
            <a:pPr algn="ctr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究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8000" y="146578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（二）硕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36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  导师管理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8320" y="2709000"/>
            <a:ext cx="6253680" cy="43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个人申请</a:t>
            </a: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原学科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所属单位审批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拟调整学科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所属单位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</a:t>
            </a: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8320" y="3899900"/>
            <a:ext cx="11293680" cy="28411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奖励</a:t>
            </a:r>
            <a:endParaRPr lang="en-US" altLang="zh-CN" sz="24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优秀导师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：每年评选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教学工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作突出、科研成果丰富、研究生培养成效显著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的导师，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春季学期开展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优秀论文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：校级优秀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博士和硕士学位论文的导师（组）分别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给予每篇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奖励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（二）资助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资助范围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社科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艺术和理工科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导师，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秋季学期开展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资助对象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上年度招生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资格审查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，且当年度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经费余额不足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的导师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b="1" u="sng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资助金额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：总额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AutoNum type="arabicPeriod" startAt="2"/>
            </a:pP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AutoNum type="arabicPeriod" startAt="2"/>
            </a:pP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418320" y="1510919"/>
            <a:ext cx="11293680" cy="12700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（三）招生学科调整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申请时间：年度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招生资格审查时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调整流程：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72000" y="2637000"/>
            <a:ext cx="3528000" cy="576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672000" y="2228869"/>
            <a:ext cx="3600000" cy="476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一级学科（专业学位类别</a:t>
            </a:r>
            <a:r>
              <a:rPr lang="en-US" altLang="zh-CN" sz="1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领域）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744000" y="2781000"/>
            <a:ext cx="36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跨</a:t>
            </a:r>
            <a:r>
              <a:rPr lang="zh-CN" altLang="en-US" sz="1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</a:t>
            </a:r>
            <a:r>
              <a:rPr lang="zh-CN" altLang="en-US" sz="1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学科（专业学位类别</a:t>
            </a:r>
            <a:r>
              <a:rPr lang="en-US" altLang="zh-CN" sz="1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领域</a:t>
            </a:r>
            <a:r>
              <a:rPr lang="zh-CN" altLang="en-US" sz="1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6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6492000" y="2931287"/>
            <a:ext cx="18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0056000" y="2379352"/>
            <a:ext cx="288000" cy="1055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0024470" y="2997000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校长办公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会审批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984000" y="2380890"/>
            <a:ext cx="180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学校备案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内容占位符 2"/>
          <p:cNvSpPr>
            <a:spLocks noGrp="1"/>
          </p:cNvSpPr>
          <p:nvPr>
            <p:ph idx="1"/>
          </p:nvPr>
        </p:nvSpPr>
        <p:spPr>
          <a:xfrm>
            <a:off x="418320" y="3226002"/>
            <a:ext cx="6984000" cy="70542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、奖励、资助与问责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854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  导师管理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634320" y="1381640"/>
            <a:ext cx="11077680" cy="417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问责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zh-CN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减少下年招生指标：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导师履职不利造成不良后果、学年内超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名学生转导师或退学（因导师原因）、超期学生超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名、学位论文送审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篇不通过、国家学位论文抽检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篇潜在问题论文、未按时足额发放导师助学金、怠于日常教育管理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暂停下年招生资格：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三年内未单价导师岗前培训、严重教学或管理责任事故、学位论文送审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篇不通过、国家学位论文抽检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篇潜在问题论文或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篇问题论文、未按时足额发放导师助学金（情形严重）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 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 止 导 师 资 格：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培养过程有违背党的教育方针或国家法规的言行、违反师德师风、违反学术道德、学位论文送审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篇不通过、国家学位论文抽检有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篇问题论文、连续三年招生资格审查不通过或未招生、发生重大安全事故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344000" y="5493180"/>
            <a:ext cx="10368000" cy="11758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责处理意见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由培养单位或研究生院提出，报学校批准；涉嫌违纪违法的报相关部门调查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9438" indent="-579438">
              <a:lnSpc>
                <a:spcPct val="130000"/>
              </a:lnSpc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）被终止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资格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导师的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在读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培养单位统筹调整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确保其顺利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完成学业；终止导师资格者可于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终止满三年后</a:t>
            </a: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重新参加导师遴选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0000"/>
              </a:lnSpc>
              <a:buAutoNum type="arabicPeriod" startAt="2"/>
            </a:pPr>
            <a:endParaRPr lang="en-US" altLang="zh-CN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8000" y="5495980"/>
            <a:ext cx="495600" cy="11758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endParaRPr lang="en-US" altLang="zh-CN" sz="20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endParaRPr lang="en-US" altLang="zh-CN" sz="20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12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5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12000" y="2349000"/>
            <a:ext cx="4629665" cy="714874"/>
          </a:xfrm>
          <a:ln>
            <a:solidFill>
              <a:srgbClr val="FFC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3200" b="1" spc="500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修订依据</a:t>
            </a:r>
            <a:endParaRPr lang="en-US" altLang="zh-CN" sz="2400" b="1" spc="500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4511999" y="3570437"/>
            <a:ext cx="4629665" cy="71487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3200" b="1" spc="500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重点变化</a:t>
            </a:r>
            <a:endParaRPr lang="en-US" altLang="zh-CN" sz="2400" b="1" spc="500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4508440" y="4791874"/>
            <a:ext cx="4629665" cy="71487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3200" b="1" spc="500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文件解读</a:t>
            </a:r>
            <a:endParaRPr lang="en-US" altLang="zh-CN" sz="2400" b="1" spc="500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080000" y="1989000"/>
            <a:ext cx="0" cy="4032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800138" y="2493000"/>
            <a:ext cx="864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500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endParaRPr lang="en-US" altLang="zh-CN" sz="4000" b="1" spc="500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spc="500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endParaRPr lang="en-US" altLang="zh-CN" sz="4000" b="1" spc="500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spc="500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endParaRPr lang="en-US" altLang="zh-CN" sz="4000" b="1" spc="500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spc="500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416000" y="5157000"/>
            <a:ext cx="2664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938701" y="5030228"/>
            <a:ext cx="2069299" cy="923330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i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tx1">
                      <a:lumMod val="65000"/>
                      <a:lumOff val="35000"/>
                    </a:schemeClr>
                  </a:outerShdw>
                </a:effectLst>
                <a:latin typeface="Brush Script MT" panose="03060802040406070304" pitchFamily="66" charset="0"/>
              </a:rPr>
              <a:t>content</a:t>
            </a:r>
            <a:endParaRPr lang="zh-CN" altLang="en-US" sz="5400" b="1" i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65000"/>
                    <a:lumOff val="35000"/>
                  </a:schemeClr>
                </a:outerShdw>
              </a:effectLst>
              <a:latin typeface="Brush Script MT" panose="03060802040406070304" pitchFamily="66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132550" y="2290650"/>
            <a:ext cx="0" cy="4032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5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修订依据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8335" y="1979555"/>
            <a:ext cx="4629665" cy="3888392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文件依据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国家文件：</a:t>
            </a:r>
            <a:r>
              <a:rPr lang="zh-CN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《关于加快新时代研究生教育改革发展的意见》（教研〔</a:t>
            </a:r>
            <a:r>
              <a:rPr lang="en-US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号）</a:t>
            </a:r>
            <a:endParaRPr lang="en-US" altLang="zh-CN" sz="22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学校文件：</a:t>
            </a:r>
            <a:r>
              <a:rPr lang="zh-CN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《关于加强新时代研究生教育改革与高质量发展的实施意见》（校党</a:t>
            </a:r>
            <a:r>
              <a:rPr lang="zh-CN" altLang="zh-CN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字〔 </a:t>
            </a:r>
            <a:r>
              <a:rPr lang="en-US" altLang="zh-CN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zh-CN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126</a:t>
            </a:r>
            <a:r>
              <a:rPr lang="zh-CN" altLang="zh-CN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号）</a:t>
            </a:r>
            <a:endParaRPr lang="en-US" altLang="zh-CN" sz="22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312000" y="1966016"/>
            <a:ext cx="5184000" cy="36233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修订原则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总体原则：</a:t>
            </a: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框架不变，据实微调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新增内容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原有文件未涉及，但已经执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1614488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行的，或有必要执行的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修改内容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与学校当前研究生教育实际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1614488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不符的</a:t>
            </a:r>
            <a:endParaRPr lang="en-US" altLang="zh-CN" sz="22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删除内容：</a:t>
            </a:r>
            <a:r>
              <a:rPr lang="zh-CN" altLang="en-US" sz="22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操作性不强、难以执行</a:t>
            </a: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808000" y="2061000"/>
            <a:ext cx="0" cy="35283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3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5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重点内容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2000" y="1850126"/>
            <a:ext cx="4860000" cy="2007172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体现分类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充分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农学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理工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人文社科类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差异，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分类进行遴选、招生资格审查和招生指标分配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。大幅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提高农学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类学科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的博士、硕士研究生导师遴选和招生资格审核中的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384000" y="1845000"/>
            <a:ext cx="4860000" cy="20088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突出师德师</a:t>
            </a:r>
            <a:r>
              <a:rPr lang="zh-CN" altLang="en-US" sz="2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</a:t>
            </a:r>
            <a:endParaRPr lang="en-US" altLang="zh-CN" sz="26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总额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性增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列，每年增幅不超</a:t>
            </a:r>
            <a:r>
              <a:rPr lang="en-US" altLang="zh-CN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；保证</a:t>
            </a:r>
            <a:r>
              <a:rPr lang="zh-CN" altLang="en-US" sz="1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导师质量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，提高遴选认定和招生资格审查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条件；落实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立德</a:t>
            </a:r>
            <a:r>
              <a:rPr lang="zh-CN" altLang="en-US" sz="1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树人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，强调单位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党委对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新导师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政治素质、科研道德、学术诚信、师德师风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等的审查</a:t>
            </a:r>
            <a:endParaRPr lang="en-US" altLang="zh-CN" sz="19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074400" y="2348608"/>
            <a:ext cx="0" cy="35283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26400" y="4149000"/>
            <a:ext cx="8568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内容占位符 2"/>
          <p:cNvSpPr txBox="1">
            <a:spLocks/>
          </p:cNvSpPr>
          <p:nvPr/>
        </p:nvSpPr>
        <p:spPr>
          <a:xfrm>
            <a:off x="912000" y="4440703"/>
            <a:ext cx="4860000" cy="19368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优化指标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分配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招生指标由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基本指标、调节指标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专项指标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构成；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调节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指标依据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科研经费、生源质量、培养与就业质量和负面清单等；调整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导师年度招生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指标限额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6384000" y="4440703"/>
            <a:ext cx="4860000" cy="1936800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6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明晰导师责</a:t>
            </a:r>
            <a:r>
              <a:rPr lang="zh-CN" altLang="en-US" sz="2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</a:t>
            </a:r>
            <a:endParaRPr lang="en-US" altLang="zh-CN" sz="26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明确导师在</a:t>
            </a:r>
            <a:r>
              <a:rPr lang="zh-CN" altLang="en-US" sz="1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学科建设、招生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、培养、学位、就业和思政引领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上的责权；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对导师</a:t>
            </a:r>
            <a:r>
              <a:rPr lang="zh-CN" altLang="en-US" sz="1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履职不力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不按时足额</a:t>
            </a:r>
            <a:r>
              <a:rPr lang="zh-CN" altLang="en-US" sz="1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发放助学金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、指导的论文在出现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问题论文（潜在问题论文）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、违反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学术道德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、违反</a:t>
            </a:r>
            <a:r>
              <a:rPr lang="zh-CN" altLang="en-US" sz="19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师德师风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等情况，视情节严重</a:t>
            </a:r>
            <a:r>
              <a:rPr lang="zh-CN" altLang="en-US" sz="19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将予以</a:t>
            </a:r>
            <a:r>
              <a:rPr lang="zh-CN" altLang="en-US" sz="19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严厉问责</a:t>
            </a:r>
            <a:endParaRPr lang="en-US" altLang="zh-CN" sz="19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28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9537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一、校内导师遴选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（一）遴选原则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增加：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按农学、理工和人文社科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分类遴选。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67945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明确培养单位年度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推荐限额为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（不含认定人员），全校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增量限额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为上年博导数量的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（二）认定条件</a:t>
            </a:r>
            <a:r>
              <a:rPr lang="en-US" altLang="zh-CN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三类人员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可申请认定为博导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正高职称，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支计划第三层次（人文社科第四层次）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、或专业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建设支持计划第二层次及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引进人才，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注明博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聘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省部级及以上科研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平台的，经学校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批准的），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注明博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导。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 博士研究生导师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85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 博士研究生导师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000" y="1341000"/>
            <a:ext cx="10515600" cy="5544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（三）申报条件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限制：早于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停招年龄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限制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两年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职称要求：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正高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职称，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且具有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博士学位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经验：完整地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培养过一届全日制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协助指导过一届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（毕业博士学位论文封面署名）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经费要求：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农学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理工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科学研究：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三年，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国家级科研项目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，或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省部级及以上科研项目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近五年，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 TOP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期刊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卓越行动计划重点期刊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800" b="1" dirty="0" err="1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CSSCI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类及以上期刊发表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人文社科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）论文，同时取得以下成果之一：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获科技或社科奖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：国家奖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省部级一等奖 主研，省部级二等奖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、三等奖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省审新品种、新产品、新标准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主持，或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发明专利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 ③ 副主编及以上出版省部级及以上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规划教材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被省部级以上领导批示采纳的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智库建议报告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人员 ⑤ </a:t>
            </a: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 err="1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SSCI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 err="1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 b="1" dirty="0" err="1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CSSCI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800" b="1" dirty="0" err="1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CSCD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期刊上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增发学术论文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19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000" y="1989000"/>
            <a:ext cx="10296000" cy="4248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（四）遴选程序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355600">
              <a:lnSpc>
                <a:spcPct val="130000"/>
              </a:lnSpc>
              <a:buNone/>
            </a:pP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个人申请</a:t>
            </a:r>
            <a:r>
              <a:rPr lang="en-US" altLang="zh-CN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培养单位党委审查</a:t>
            </a:r>
            <a:r>
              <a:rPr lang="en-US" altLang="zh-CN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学位分委员会评定推荐</a:t>
            </a:r>
            <a:r>
              <a:rPr lang="en-US" altLang="zh-CN" sz="2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校学位委员会评定</a:t>
            </a:r>
            <a:endParaRPr lang="en-US" altLang="zh-CN" sz="20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25525" indent="-669925">
              <a:lnSpc>
                <a:spcPct val="130000"/>
              </a:lnSpc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培养单位党委对申请人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政治素质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师德师风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科研道德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学术诚信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育人成效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等方面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合格审查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361950">
              <a:lnSpc>
                <a:spcPct val="130000"/>
              </a:lnSpc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认定条件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的申请人，仍需经培养单位学位评定分委会推荐，校学位委员会评定。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30000"/>
              </a:lnSpc>
              <a:spcBef>
                <a:spcPts val="18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（五）其他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361950">
              <a:lnSpc>
                <a:spcPct val="130000"/>
              </a:lnSpc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遴选时间：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春季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学期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30000"/>
              </a:lnSpc>
              <a:buNone/>
            </a:pP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 博士研究生导师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04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86800"/>
            <a:ext cx="11089800" cy="5182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二、校外导师遴选（</a:t>
            </a:r>
            <a:r>
              <a:rPr lang="zh-CN" altLang="en-US" sz="2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zh-CN" altLang="en-US" sz="26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6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（一）遴选原则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仅限博士专业学位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，申请人从事的研究和申报的专业学位类别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领域密切相关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限额：培养单位聘期内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校外博导总量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不超过校内导师数量，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每年增量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不超过校内博导增量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招生：校外博导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不具独立招生资格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（二）申报条件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年龄、学位及经验：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岁以下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，应具有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博士学位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，相关学科工作经验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年以上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科研成果：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承担过项目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政府或企业技术（产品）研发、成果转化等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1393825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发表过文章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本领域重要核心及以上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期刊，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第一作者或通讯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第一发明人）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培养条件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：能提供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经费或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相当的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条件，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依托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科研、开发和产业化平台或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条件良好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2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（三）遴选程序</a:t>
            </a:r>
            <a:endParaRPr lang="en-US" altLang="zh-CN" sz="22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每年春季开展：个人申请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培养单位党委审查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学位分委员会评定推荐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学校审核批准，聘期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 博士研究生导师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16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13000"/>
            <a:ext cx="10515600" cy="5254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三、招生学科和限额</a:t>
            </a:r>
            <a:endParaRPr lang="en-US" altLang="zh-CN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）指标分配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增加：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指标由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调节指标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专项指标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构成，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按农学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、理工和人文社科三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类分配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明确调节指标的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调节因素：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科研经费、生源质量、培养与就业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质量、负面清单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明确培养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单位须制定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指标分配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办法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报学校备案</a:t>
            </a:r>
            <a:endParaRPr lang="en-US" altLang="zh-CN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（二</a:t>
            </a:r>
            <a:r>
              <a:rPr lang="zh-CN" altLang="en-US" sz="2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）导师招生学科和招生计划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en-US" altLang="zh-CN" sz="24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学科：每位导师只能在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一个二级学科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393825" indent="-139382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计划分配：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有招生资格的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双支二层次及以上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，省聘二级岗</a:t>
            </a: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专业建设一层次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应招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/4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招生限额：招生数不超过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，否则报校长办公会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审批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；导师在读的学术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学位定向生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en-US" altLang="zh-CN" sz="1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停招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退休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以人事处为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准）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前三年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列入学校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次年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招生专业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1800" b="1" dirty="0" smtClean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其他：学校招收学术学位定向博士研究生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每个一级学科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不超过</a:t>
            </a:r>
            <a:r>
              <a:rPr lang="en-US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CN" altLang="en-US" sz="1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14868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75"/>
          </a:xfrm>
        </p:spPr>
        <p:txBody>
          <a:bodyPr>
            <a:normAutofit/>
          </a:bodyPr>
          <a:lstStyle/>
          <a:p>
            <a:r>
              <a:rPr lang="zh-CN" altLang="en-US" sz="32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  博士研究生导师</a:t>
            </a:r>
            <a:endParaRPr lang="zh-CN" altLang="en-US" sz="325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28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3159</Words>
  <Application>Microsoft Office PowerPoint</Application>
  <PresentationFormat>宽屏</PresentationFormat>
  <Paragraphs>196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宋体</vt:lpstr>
      <vt:lpstr>微软雅黑</vt:lpstr>
      <vt:lpstr>Arial</vt:lpstr>
      <vt:lpstr>Brush Script MT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修订依据</vt:lpstr>
      <vt:lpstr>重点内容</vt:lpstr>
      <vt:lpstr>第一部分  博士研究生导师</vt:lpstr>
      <vt:lpstr>第一部分  博士研究生导师</vt:lpstr>
      <vt:lpstr>第一部分  博士研究生导师</vt:lpstr>
      <vt:lpstr>第一部分  博士研究生导师</vt:lpstr>
      <vt:lpstr>第一部分  博士研究生导师</vt:lpstr>
      <vt:lpstr>第二部分  硕士研究生导师</vt:lpstr>
      <vt:lpstr>第二部分  硕士研究生导师</vt:lpstr>
      <vt:lpstr>第二部分  硕士研究生导师</vt:lpstr>
      <vt:lpstr>第二部分  硕士研究生导师</vt:lpstr>
      <vt:lpstr>第二部分  硕士研究生导师</vt:lpstr>
      <vt:lpstr>第三部分  导师管理</vt:lpstr>
      <vt:lpstr>第三部分  导师管理</vt:lpstr>
      <vt:lpstr>第三部分  导师管理</vt:lpstr>
      <vt:lpstr>第三部分  导师管理</vt:lpstr>
      <vt:lpstr>第三部分  导师管理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JT</dc:creator>
  <cp:lastModifiedBy>DELL</cp:lastModifiedBy>
  <cp:revision>96</cp:revision>
  <dcterms:created xsi:type="dcterms:W3CDTF">2022-07-09T08:39:08Z</dcterms:created>
  <dcterms:modified xsi:type="dcterms:W3CDTF">2022-07-27T04:03:03Z</dcterms:modified>
</cp:coreProperties>
</file>